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omments/modernComment_10F_EEC23D35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6"/>
  </p:notesMasterIdLst>
  <p:sldIdLst>
    <p:sldId id="256" r:id="rId2"/>
    <p:sldId id="263" r:id="rId3"/>
    <p:sldId id="264" r:id="rId4"/>
    <p:sldId id="258" r:id="rId5"/>
    <p:sldId id="259" r:id="rId6"/>
    <p:sldId id="260" r:id="rId7"/>
    <p:sldId id="261" r:id="rId8"/>
    <p:sldId id="270" r:id="rId9"/>
    <p:sldId id="269" r:id="rId10"/>
    <p:sldId id="265" r:id="rId11"/>
    <p:sldId id="280" r:id="rId12"/>
    <p:sldId id="271" r:id="rId13"/>
    <p:sldId id="272" r:id="rId14"/>
    <p:sldId id="273" r:id="rId15"/>
    <p:sldId id="267" r:id="rId16"/>
    <p:sldId id="275" r:id="rId17"/>
    <p:sldId id="277" r:id="rId18"/>
    <p:sldId id="278" r:id="rId19"/>
    <p:sldId id="281" r:id="rId20"/>
    <p:sldId id="282" r:id="rId21"/>
    <p:sldId id="279" r:id="rId22"/>
    <p:sldId id="266" r:id="rId23"/>
    <p:sldId id="268" r:id="rId24"/>
    <p:sldId id="276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484C05-D46C-FEF3-E0F2-4529524AF7B9}" name="Biljana Roksandić" initials="BR" userId="Biljana Roksandić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modernComment_10F_EEC23D3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CAD56EC-4DFD-402D-B970-091E2C1A1871}" authorId="{75484C05-D46C-FEF3-E0F2-4529524AF7B9}" created="2023-02-21T06:04:36.896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4005707061" sldId="271"/>
      <ac:spMk id="3" creationId="{1227FE6A-696B-1213-DC5B-657BDBABF735}"/>
    </ac:deMkLst>
    <p188:txBody>
      <a:bodyPr/>
      <a:lstStyle/>
      <a:p>
        <a:r>
          <a:rPr lang="en-US"/>
          <a:t>Када посматрамо свет око себе, имамо инстинктивну потребу да делове тог света категоришемо. Наш ум као да спонтано пакује све око себе у фиоке, па ће тако руже ставити у одељак „цвеће” или „биљке”, а гитару у одељак „музички инструменти”. Сигурно сте много пута помислили како су Срби добри домаћини, како жене имају осећај за лепо, а мушкарци за мајсторисање. Ова наша тенденција ка категоризацији свега са чиме се сусретнемо поједностављује свет око нас, уводи ред у њега и у великој мери олакшава да се у том свету снађемо. Али, како категоришемо људе? Колико у томе грешимо? И какве уопште последице таква категоризација може имати по нас и по друге?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CC989-2372-4501-BF74-EE92FF309D34}" type="datetimeFigureOut">
              <a:rPr lang="sr-Latn-RS" smtClean="0"/>
              <a:t>22.2.2023.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5901C-C37B-4577-9B63-FB210CFA002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8996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901C-C37B-4577-9B63-FB210CFA0021}" type="slidenum">
              <a:rPr lang="sr-Latn-RS" smtClean="0"/>
              <a:t>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6481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ED53-0F2D-49CE-90ED-0FC7FA84219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5539-1338-4DC3-AC28-B3F79346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3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ED53-0F2D-49CE-90ED-0FC7FA84219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5539-1338-4DC3-AC28-B3F79346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2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ED53-0F2D-49CE-90ED-0FC7FA84219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5539-1338-4DC3-AC28-B3F79346631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881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ED53-0F2D-49CE-90ED-0FC7FA84219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5539-1338-4DC3-AC28-B3F79346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96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ED53-0F2D-49CE-90ED-0FC7FA84219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5539-1338-4DC3-AC28-B3F79346631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0172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ED53-0F2D-49CE-90ED-0FC7FA84219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5539-1338-4DC3-AC28-B3F79346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6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ED53-0F2D-49CE-90ED-0FC7FA84219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5539-1338-4DC3-AC28-B3F79346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36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ED53-0F2D-49CE-90ED-0FC7FA84219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5539-1338-4DC3-AC28-B3F79346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7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ED53-0F2D-49CE-90ED-0FC7FA84219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5539-1338-4DC3-AC28-B3F79346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0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ED53-0F2D-49CE-90ED-0FC7FA84219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5539-1338-4DC3-AC28-B3F79346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0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ED53-0F2D-49CE-90ED-0FC7FA84219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5539-1338-4DC3-AC28-B3F79346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34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ED53-0F2D-49CE-90ED-0FC7FA84219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5539-1338-4DC3-AC28-B3F79346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2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ED53-0F2D-49CE-90ED-0FC7FA84219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5539-1338-4DC3-AC28-B3F79346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2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ED53-0F2D-49CE-90ED-0FC7FA84219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5539-1338-4DC3-AC28-B3F79346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ED53-0F2D-49CE-90ED-0FC7FA84219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5539-1338-4DC3-AC28-B3F79346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23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CED53-0F2D-49CE-90ED-0FC7FA84219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5539-1338-4DC3-AC28-B3F79346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3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CED53-0F2D-49CE-90ED-0FC7FA842191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B8A5539-1338-4DC3-AC28-B3F793466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5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F_EEC23D3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3E077-FA43-0AF0-207A-7F48D407E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710268"/>
            <a:ext cx="7766936" cy="1646302"/>
          </a:xfrm>
        </p:spPr>
        <p:txBody>
          <a:bodyPr/>
          <a:lstStyle/>
          <a:p>
            <a:pPr algn="ctr"/>
            <a:r>
              <a:rPr lang="sr-Cyrl-RS" b="1" i="0" dirty="0">
                <a:solidFill>
                  <a:schemeClr val="accent2"/>
                </a:solidFill>
                <a:effectLst/>
                <a:latin typeface="MS Reference Sans Serif" panose="020B0604030504040204" pitchFamily="34" charset="0"/>
              </a:rPr>
              <a:t>„Дан розе мајица“</a:t>
            </a:r>
            <a:endParaRPr lang="en-US" dirty="0">
              <a:solidFill>
                <a:schemeClr val="accent2"/>
              </a:solidFill>
              <a:latin typeface="MS Reference Sans Serif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D946C9-69B8-DBCA-60B4-D94231AEBF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8159448" cy="2004734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b="1" i="0" dirty="0">
                <a:solidFill>
                  <a:srgbClr val="333333"/>
                </a:solidFill>
                <a:effectLst/>
                <a:latin typeface="MS Reference Sans Serif" panose="020B0604030504040204" pitchFamily="34" charset="0"/>
              </a:rPr>
              <a:t>Међународни дан борбе против вршњачког насиља</a:t>
            </a:r>
          </a:p>
          <a:p>
            <a:endParaRPr lang="sr-Latn-RS" b="1" i="0" dirty="0">
              <a:solidFill>
                <a:srgbClr val="333333"/>
              </a:solidFill>
              <a:effectLst/>
              <a:latin typeface="MS Reference Sans Serif" panose="020B0604030504040204" pitchFamily="34" charset="0"/>
            </a:endParaRPr>
          </a:p>
          <a:p>
            <a:endParaRPr lang="ru-RU" b="1" i="0" dirty="0">
              <a:solidFill>
                <a:srgbClr val="333333"/>
              </a:solidFill>
              <a:effectLst/>
              <a:latin typeface="MS Reference Sans Serif" panose="020B0604030504040204" pitchFamily="34" charset="0"/>
            </a:endParaRPr>
          </a:p>
          <a:p>
            <a:r>
              <a:rPr lang="ru-RU" b="1" dirty="0">
                <a:solidFill>
                  <a:srgbClr val="333333"/>
                </a:solidFill>
                <a:latin typeface="MS Reference Sans Serif" panose="020B0604030504040204" pitchFamily="34" charset="0"/>
              </a:rPr>
              <a:t>ОШ </a:t>
            </a:r>
            <a:r>
              <a:rPr lang="sr-Latn-RS" b="1" dirty="0">
                <a:solidFill>
                  <a:srgbClr val="333333"/>
                </a:solidFill>
                <a:latin typeface="MS Reference Sans Serif" panose="020B0604030504040204" pitchFamily="34" charset="0"/>
              </a:rPr>
              <a:t>„</a:t>
            </a:r>
            <a:r>
              <a:rPr lang="ru-RU" b="1" dirty="0">
                <a:solidFill>
                  <a:srgbClr val="333333"/>
                </a:solidFill>
                <a:latin typeface="MS Reference Sans Serif" panose="020B0604030504040204" pitchFamily="34" charset="0"/>
              </a:rPr>
              <a:t>Свети Сава</a:t>
            </a:r>
            <a:r>
              <a:rPr lang="en-US" b="1" dirty="0">
                <a:solidFill>
                  <a:srgbClr val="333333"/>
                </a:solidFill>
                <a:latin typeface="MS Reference Sans Serif" panose="020B0604030504040204" pitchFamily="34" charset="0"/>
              </a:rPr>
              <a:t>”</a:t>
            </a:r>
            <a:r>
              <a:rPr lang="ru-RU" b="1" dirty="0">
                <a:solidFill>
                  <a:srgbClr val="333333"/>
                </a:solidFill>
                <a:latin typeface="MS Reference Sans Serif" panose="020B0604030504040204" pitchFamily="34" charset="0"/>
              </a:rPr>
              <a:t>, Житиште</a:t>
            </a:r>
          </a:p>
          <a:p>
            <a:r>
              <a:rPr lang="ru-RU" b="1" dirty="0">
                <a:solidFill>
                  <a:srgbClr val="333333"/>
                </a:solidFill>
                <a:latin typeface="MS Reference Sans Serif" panose="020B0604030504040204" pitchFamily="34" charset="0"/>
              </a:rPr>
              <a:t>22.2.2023. године</a:t>
            </a:r>
          </a:p>
          <a:p>
            <a:endParaRPr lang="en-US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94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D43244-B430-E1A9-4178-35336B619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071" y="1430867"/>
            <a:ext cx="8596668" cy="1320800"/>
          </a:xfrm>
        </p:spPr>
        <p:txBody>
          <a:bodyPr/>
          <a:lstStyle/>
          <a:p>
            <a:pPr algn="ctr"/>
            <a:r>
              <a:rPr lang="sr-Cyrl-RS" dirty="0"/>
              <a:t>Због чега долази до вршњачког насиља?</a:t>
            </a:r>
            <a:endParaRPr lang="en-US" dirty="0"/>
          </a:p>
        </p:txBody>
      </p:sp>
      <p:pic>
        <p:nvPicPr>
          <p:cNvPr id="7170" name="Picture 2" descr="C:\Users\Psiholog\Desktop\bullying-kids-teasing-stressed-children-conflict-pupils-in-school-little-scare-characters-problem-peoples-vector-set-2GPG0RW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9"/>
          <a:stretch/>
        </p:blipFill>
        <p:spPr bwMode="auto">
          <a:xfrm>
            <a:off x="2580649" y="3457574"/>
            <a:ext cx="5042315" cy="2292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2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Због чега долази до вршњачког насиља?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Због непоштовања и нетолеранције  према постојању разлика у физичким специфичностима, начина на који је неко васпитан, разлика у финансијском стању породица ученика, начина облачења, (не)успеха у школи, различитог нагласка, матерњег језика...</a:t>
            </a:r>
          </a:p>
          <a:p>
            <a:r>
              <a:rPr lang="sr-Cyrl-RS" dirty="0"/>
              <a:t>Због карактеристика личности (нпр. егоизам, импулсивност)</a:t>
            </a:r>
          </a:p>
          <a:p>
            <a:r>
              <a:rPr lang="sr-Cyrl-RS" dirty="0"/>
              <a:t>Због стереотипа и предрасуда</a:t>
            </a:r>
          </a:p>
          <a:p>
            <a:r>
              <a:rPr lang="sr-Cyrl-RS" dirty="0"/>
              <a:t>Због сукоба и неслагања</a:t>
            </a:r>
          </a:p>
          <a:p>
            <a:endParaRPr lang="sr-Latn-RS" dirty="0"/>
          </a:p>
        </p:txBody>
      </p:sp>
      <p:pic>
        <p:nvPicPr>
          <p:cNvPr id="4" name="Picture 2" descr="C:\Users\Psiholog\Desktop\преузимање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738" y="4393230"/>
            <a:ext cx="5081662" cy="197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68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E656EB-E26C-8EDE-C23D-0A65C062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06" y="338667"/>
            <a:ext cx="8596668" cy="771331"/>
          </a:xfrm>
        </p:spPr>
        <p:txBody>
          <a:bodyPr/>
          <a:lstStyle/>
          <a:p>
            <a:r>
              <a:rPr lang="sr-Cyrl-RS" dirty="0"/>
              <a:t>Стереотипи и предрасуде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27FE6A-696B-1213-DC5B-657BDBABF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706" y="1059197"/>
            <a:ext cx="8596668" cy="4660431"/>
          </a:xfrm>
        </p:spPr>
        <p:txBody>
          <a:bodyPr/>
          <a:lstStyle/>
          <a:p>
            <a:r>
              <a:rPr lang="sr-Cyrl-RS" dirty="0"/>
              <a:t>Стереотипи – су „етикетирање“ </a:t>
            </a:r>
            <a:r>
              <a:rPr lang="sr-Cyrl-RS" dirty="0" smtClean="0"/>
              <a:t>људи </a:t>
            </a:r>
            <a:r>
              <a:rPr lang="sr-Cyrl-RS" dirty="0"/>
              <a:t>и начин на који судимо о људима</a:t>
            </a:r>
          </a:p>
          <a:p>
            <a:pPr lvl="1"/>
            <a:r>
              <a:rPr lang="sr-Cyrl-RS" dirty="0"/>
              <a:t>Пример: Дечаци/мушкарци не показују осећања, јер је то за жене</a:t>
            </a:r>
          </a:p>
          <a:p>
            <a:r>
              <a:rPr lang="sr-Cyrl-RS" dirty="0"/>
              <a:t>Стереотипи су неосноване генерализације особина и квалитета на читаву групу људи.</a:t>
            </a:r>
          </a:p>
          <a:p>
            <a:pPr lvl="1"/>
            <a:r>
              <a:rPr lang="sr-Cyrl-RS" dirty="0"/>
              <a:t>Пример: Жене не могу бити добри возачи; девојчице не знају да играју фудбал</a:t>
            </a:r>
          </a:p>
          <a:p>
            <a:r>
              <a:rPr lang="sr-Cyrl-RS" dirty="0"/>
              <a:t>Иако нам помажу да наш ум категорише људе, стереотипи су често нетачни и могу имати озбиљне последице по нас и људе око нас.</a:t>
            </a:r>
          </a:p>
          <a:p>
            <a:pPr lvl="1"/>
            <a:r>
              <a:rPr lang="sr-Cyrl-RS" dirty="0"/>
              <a:t>Пример: Сви млади су нерадници.</a:t>
            </a:r>
          </a:p>
          <a:p>
            <a:r>
              <a:rPr lang="sr-Cyrl-RS" dirty="0"/>
              <a:t>Та уверења утичу на наше суђење о другима, али и о нама самима.</a:t>
            </a:r>
          </a:p>
          <a:p>
            <a:pPr lvl="1"/>
            <a:r>
              <a:rPr lang="sr-Cyrl-RS" dirty="0"/>
              <a:t>Пример: Дечак не тренира балет, јер је </a:t>
            </a:r>
            <a:r>
              <a:rPr lang="sr-Cyrl-RS" dirty="0" smtClean="0"/>
              <a:t>то </a:t>
            </a:r>
            <a:r>
              <a:rPr lang="sr-Cyrl-RS" dirty="0"/>
              <a:t>само за девојчице</a:t>
            </a:r>
          </a:p>
        </p:txBody>
      </p:sp>
      <p:pic>
        <p:nvPicPr>
          <p:cNvPr id="9218" name="Picture 2" descr="C:\Users\Psiholog\Desktop\stereoti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4919989"/>
            <a:ext cx="3515253" cy="175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07061"/>
      </p:ext>
    </p:extLst>
  </p:cSld>
  <p:clrMapOvr>
    <a:masterClrMapping/>
  </p:clrMapOvr>
  <p:extLst mod="1">
    <p:ext uri="{6950BFC3-D8DA-4A85-94F7-54DA5524770B}">
      <p188:commentRel xmlns:p188="http://schemas.microsoft.com/office/powerpoint/2018/8/main" xmlns="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4D57E1-15D5-FA9F-5191-0ABF3AB29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4426"/>
          </a:xfrm>
        </p:spPr>
        <p:txBody>
          <a:bodyPr/>
          <a:lstStyle/>
          <a:p>
            <a:r>
              <a:rPr lang="sr-Cyrl-RS" dirty="0"/>
              <a:t>Стереотипи и предрасуде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D7AC3D4-C048-8FF9-F253-2B50D2B37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4027"/>
            <a:ext cx="8596668" cy="4557336"/>
          </a:xfrm>
        </p:spPr>
        <p:txBody>
          <a:bodyPr/>
          <a:lstStyle/>
          <a:p>
            <a:r>
              <a:rPr lang="sr-Cyrl-RS" dirty="0"/>
              <a:t>Предрасуде – неосновано негативни ставови о другим групама који поред стереотипних уверења, са собом носе и негативне емоције.</a:t>
            </a:r>
          </a:p>
          <a:p>
            <a:r>
              <a:rPr lang="sr-Cyrl-RS" dirty="0"/>
              <a:t>Оне искривљују нашу слику света, јер нам отежавају да посматрамо људе као појединце, уместо као припаднике група.</a:t>
            </a:r>
          </a:p>
          <a:p>
            <a:r>
              <a:rPr lang="sr-Cyrl-RS" dirty="0"/>
              <a:t>Укључују негативне емоције које могу варирати од благе непријатности до мржње</a:t>
            </a:r>
          </a:p>
          <a:p>
            <a:r>
              <a:rPr lang="sr-Cyrl-RS" dirty="0"/>
              <a:t>На пример: </a:t>
            </a:r>
          </a:p>
          <a:p>
            <a:pPr lvl="1"/>
            <a:r>
              <a:rPr lang="sr-Cyrl-RS" dirty="0"/>
              <a:t>Мрзим Хрвате</a:t>
            </a:r>
          </a:p>
          <a:p>
            <a:pPr lvl="1"/>
            <a:r>
              <a:rPr lang="sr-Cyrl-RS" dirty="0"/>
              <a:t>Не подносим геј популацију</a:t>
            </a:r>
          </a:p>
          <a:p>
            <a:pPr lvl="1"/>
            <a:r>
              <a:rPr lang="sr-Cyrl-RS" dirty="0"/>
              <a:t>Непријатно ми је у друштву црнаца</a:t>
            </a:r>
          </a:p>
          <a:p>
            <a:pPr lvl="1"/>
            <a:endParaRPr lang="en-US" dirty="0"/>
          </a:p>
        </p:txBody>
      </p:sp>
      <p:pic>
        <p:nvPicPr>
          <p:cNvPr id="8194" name="Picture 2" descr="C:\Users\Psiholog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63" y="3906308"/>
            <a:ext cx="3714688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753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6B92F6-EC85-3798-3858-6D44E7EB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04407"/>
          </a:xfrm>
        </p:spPr>
        <p:txBody>
          <a:bodyPr/>
          <a:lstStyle/>
          <a:p>
            <a:r>
              <a:rPr lang="sr-Cyrl-RS" dirty="0"/>
              <a:t>Стереотипи и предрасуде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810E315-74DA-1FFB-7CA8-3CB84C8FF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14007"/>
            <a:ext cx="9291125" cy="4916773"/>
          </a:xfrm>
        </p:spPr>
        <p:txBody>
          <a:bodyPr/>
          <a:lstStyle/>
          <a:p>
            <a:r>
              <a:rPr lang="sr-Cyrl-RS" dirty="0"/>
              <a:t>Битно је да знамо да стереотипи и предрасуде нису урођени и да можемо сами да коригујемо таква уверења</a:t>
            </a:r>
          </a:p>
          <a:p>
            <a:r>
              <a:rPr lang="sr-Cyrl-RS" dirty="0"/>
              <a:t>Важно је да освестимо чињеницу да имамо неке стереотипе и предрасуде</a:t>
            </a:r>
          </a:p>
          <a:p>
            <a:r>
              <a:rPr lang="sr-Cyrl-RS" dirty="0"/>
              <a:t>Можемо вежбати да другима не приписујемо стереотипне особине и предрасуде</a:t>
            </a:r>
          </a:p>
          <a:p>
            <a:r>
              <a:rPr lang="sr-Cyrl-RS" dirty="0"/>
              <a:t>Сви припадамо великом броју група, па је добро размислити да ли имамо све особине као други припадници истих група (да ли смо у разреду сви исти, да ли имамо све исте особине као другари који тренирају са нама у клубу, да ли с</a:t>
            </a:r>
            <a:r>
              <a:rPr lang="sr-Latn-RS" dirty="0"/>
              <a:t>e</a:t>
            </a:r>
            <a:r>
              <a:rPr lang="sr-Cyrl-RS" dirty="0"/>
              <a:t> сви људи наше националности</a:t>
            </a:r>
            <a:r>
              <a:rPr lang="sr-Latn-RS" dirty="0"/>
              <a:t> </a:t>
            </a:r>
            <a:r>
              <a:rPr lang="sr-Cyrl-RS" dirty="0"/>
              <a:t>исто понашају)</a:t>
            </a:r>
          </a:p>
          <a:p>
            <a:r>
              <a:rPr lang="sr-Cyrl-RS" dirty="0"/>
              <a:t>Покушајмо да признамо да </a:t>
            </a:r>
          </a:p>
          <a:p>
            <a:pPr lvl="1"/>
            <a:r>
              <a:rPr lang="sr-Cyrl-RS" dirty="0"/>
              <a:t>девојчице могу добро да играју фудбал</a:t>
            </a:r>
          </a:p>
          <a:p>
            <a:pPr lvl="1"/>
            <a:r>
              <a:rPr lang="sr-Cyrl-RS" dirty="0"/>
              <a:t>се ништа страшно неће десити ако дечаци заплачу</a:t>
            </a:r>
          </a:p>
          <a:p>
            <a:pPr lvl="1"/>
            <a:r>
              <a:rPr lang="sr-Cyrl-RS" dirty="0"/>
              <a:t>жене могу бити добри возачи</a:t>
            </a:r>
          </a:p>
          <a:p>
            <a:pPr lvl="1"/>
            <a:r>
              <a:rPr lang="sr-Cyrl-RS" dirty="0"/>
              <a:t>мушкарци неће бити мање вредни ако покажу своје емоције</a:t>
            </a:r>
          </a:p>
          <a:p>
            <a:pPr lvl="1"/>
            <a:endParaRPr lang="sr-Cyrl-RS" dirty="0"/>
          </a:p>
          <a:p>
            <a:pPr lvl="1"/>
            <a:endParaRPr lang="en-US" dirty="0"/>
          </a:p>
        </p:txBody>
      </p:sp>
      <p:pic>
        <p:nvPicPr>
          <p:cNvPr id="10242" name="Picture 2" descr="C:\Users\Psiholog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542" y="4165600"/>
            <a:ext cx="1757313" cy="219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siholog\Desktop\преузимање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13" y="427220"/>
            <a:ext cx="2107142" cy="105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40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CA9F3B-434B-F6EC-5836-4EE64681D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333" y="287867"/>
            <a:ext cx="8596668" cy="780661"/>
          </a:xfrm>
        </p:spPr>
        <p:txBody>
          <a:bodyPr/>
          <a:lstStyle/>
          <a:p>
            <a:pPr algn="ctr"/>
            <a:r>
              <a:rPr lang="sr-Cyrl-RS" dirty="0"/>
              <a:t>Најчешћи узроци сукоба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E8D68-AA6B-7806-EAE5-C005FD0E9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33" y="1031413"/>
            <a:ext cx="8596668" cy="4234854"/>
          </a:xfrm>
        </p:spPr>
        <p:txBody>
          <a:bodyPr>
            <a:normAutofit/>
          </a:bodyPr>
          <a:lstStyle/>
          <a:p>
            <a:r>
              <a:rPr lang="sr-Cyrl-RS" u="sng" dirty="0"/>
              <a:t>Такмичарска атмосфера </a:t>
            </a:r>
            <a:r>
              <a:rPr lang="sr-Cyrl-RS" dirty="0"/>
              <a:t>(без развијеног тимског духа и поштовања фер плеја)</a:t>
            </a:r>
          </a:p>
          <a:p>
            <a:r>
              <a:rPr lang="sr-Cyrl-RS" u="sng" dirty="0"/>
              <a:t>Нетолерантна </a:t>
            </a:r>
            <a:r>
              <a:rPr lang="sr-Cyrl-RS" u="sng" dirty="0" smtClean="0"/>
              <a:t>атмосфера </a:t>
            </a:r>
            <a:r>
              <a:rPr lang="sr-Cyrl-RS" dirty="0"/>
              <a:t>(пуна непријатељства и неповерења)</a:t>
            </a:r>
          </a:p>
          <a:p>
            <a:r>
              <a:rPr lang="sr-Cyrl-RS" u="sng" dirty="0"/>
              <a:t>Неадекватна комуникација </a:t>
            </a:r>
            <a:r>
              <a:rPr lang="sr-Cyrl-RS" dirty="0"/>
              <a:t>(ученици не знају да изразе своје жеље или потребе, не саслушају једни друге)</a:t>
            </a:r>
          </a:p>
          <a:p>
            <a:r>
              <a:rPr lang="sr-Cyrl-RS" u="sng" dirty="0"/>
              <a:t>Неадекватно изражавање емоција </a:t>
            </a:r>
            <a:r>
              <a:rPr lang="sr-Cyrl-RS" dirty="0"/>
              <a:t>(ученици потискују емоције, немају самоконтролу, неприкладно изражавају бес и </a:t>
            </a:r>
            <a:r>
              <a:rPr lang="sr-Cyrl-RS" dirty="0" smtClean="0"/>
              <a:t>фрустрацију)</a:t>
            </a:r>
            <a:endParaRPr lang="sr-Cyrl-RS" dirty="0"/>
          </a:p>
          <a:p>
            <a:r>
              <a:rPr lang="sr-Cyrl-RS" u="sng" dirty="0"/>
              <a:t>Различите вредности </a:t>
            </a:r>
            <a:r>
              <a:rPr lang="sr-Cyrl-RS" dirty="0"/>
              <a:t>(у вези религије, естетских уверења, музичког укуса и слично)</a:t>
            </a:r>
          </a:p>
          <a:p>
            <a:r>
              <a:rPr lang="sr-Cyrl-RS" u="sng" dirty="0"/>
              <a:t>Недостатак вештина за конструктивно решавање конфликата </a:t>
            </a:r>
            <a:r>
              <a:rPr lang="sr-Cyrl-RS" dirty="0"/>
              <a:t>(ученици не познају начине исправног решавања сукоба, вршњаци подржавају насилне ученике)</a:t>
            </a:r>
          </a:p>
          <a:p>
            <a:endParaRPr lang="en-US" dirty="0"/>
          </a:p>
        </p:txBody>
      </p:sp>
      <p:pic>
        <p:nvPicPr>
          <p:cNvPr id="2051" name="Picture 3" descr="C:\Users\Psiholog\Desktop\istockphoto-1087539256-170667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68" y="4792133"/>
            <a:ext cx="2065865" cy="206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818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99FD5A-B5C0-5EBA-500B-EF264068C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609600"/>
            <a:ext cx="8613601" cy="846667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/>
              <a:t>Сукоби</a:t>
            </a:r>
            <a:br>
              <a:rPr lang="sr-Cyrl-R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9DAA2B-6FB3-1F23-2A48-CA2416626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71601"/>
            <a:ext cx="8596669" cy="4669762"/>
          </a:xfrm>
        </p:spPr>
        <p:txBody>
          <a:bodyPr/>
          <a:lstStyle/>
          <a:p>
            <a:r>
              <a:rPr lang="sr-Cyrl-RS" dirty="0"/>
              <a:t>Решавање сукоба може бити:</a:t>
            </a:r>
          </a:p>
          <a:p>
            <a:pPr lvl="1"/>
            <a:r>
              <a:rPr lang="sr-Cyrl-RS" sz="1800" dirty="0"/>
              <a:t>Конструктивно </a:t>
            </a:r>
          </a:p>
          <a:p>
            <a:pPr lvl="2"/>
            <a:r>
              <a:rPr lang="sr-Cyrl-RS" sz="1800" dirty="0"/>
              <a:t>Покушај умањења проблема и избегавање тешкоћа у решавању проблема</a:t>
            </a:r>
          </a:p>
          <a:p>
            <a:pPr lvl="1"/>
            <a:r>
              <a:rPr lang="sr-Cyrl-RS" sz="1800" dirty="0"/>
              <a:t>Деструктивно</a:t>
            </a:r>
          </a:p>
          <a:p>
            <a:pPr lvl="2"/>
            <a:r>
              <a:rPr lang="sr-Cyrl-RS" sz="1800" dirty="0"/>
              <a:t>Онемогућава или спречава решавње сукоба</a:t>
            </a:r>
          </a:p>
          <a:p>
            <a:pPr marL="914400" lvl="2" indent="0">
              <a:buNone/>
            </a:pPr>
            <a:endParaRPr lang="en-US" dirty="0"/>
          </a:p>
        </p:txBody>
      </p:sp>
      <p:pic>
        <p:nvPicPr>
          <p:cNvPr id="11266" name="Picture 2" descr="C:\Users\Psiholog\Desktop\Capture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3603461"/>
            <a:ext cx="4587345" cy="284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702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9" cy="778933"/>
          </a:xfrm>
        </p:spPr>
        <p:txBody>
          <a:bodyPr/>
          <a:lstStyle/>
          <a:p>
            <a:pPr algn="ctr"/>
            <a:r>
              <a:rPr lang="sr-Cyrl-RS" dirty="0"/>
              <a:t>Сукоби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400" y="1557867"/>
            <a:ext cx="8613602" cy="4483495"/>
          </a:xfrm>
        </p:spPr>
        <p:txBody>
          <a:bodyPr/>
          <a:lstStyle/>
          <a:p>
            <a:r>
              <a:rPr lang="sr-Cyrl-RS" u="sng" dirty="0"/>
              <a:t>Деструктивни стил решавања сукоба</a:t>
            </a:r>
            <a:r>
              <a:rPr lang="sr-Cyrl-RS" dirty="0"/>
              <a:t>:</a:t>
            </a:r>
          </a:p>
          <a:p>
            <a:pPr lvl="1"/>
            <a:r>
              <a:rPr lang="sr-Cyrl-RS" dirty="0"/>
              <a:t>Сукобљавање – питања победе и оптуживања</a:t>
            </a:r>
          </a:p>
          <a:p>
            <a:pPr lvl="1"/>
            <a:r>
              <a:rPr lang="sr-Cyrl-RS" dirty="0"/>
              <a:t>Саботажа – фокусирање на слабе тачке </a:t>
            </a:r>
            <a:endParaRPr lang="sr-Latn-RS" dirty="0"/>
          </a:p>
          <a:p>
            <a:pPr lvl="1"/>
            <a:r>
              <a:rPr lang="ru-RU" dirty="0"/>
              <a:t>Манипулација – извлачење, уцена</a:t>
            </a:r>
          </a:p>
          <a:p>
            <a:pPr lvl="1"/>
            <a:r>
              <a:rPr lang="ru-RU" dirty="0"/>
              <a:t>Предаја – подређивање другом</a:t>
            </a:r>
          </a:p>
          <a:p>
            <a:pPr lvl="1"/>
            <a:r>
              <a:rPr lang="ru-RU" dirty="0"/>
              <a:t>Избегавањ</a:t>
            </a:r>
            <a:r>
              <a:rPr lang="sr-Latn-RS" dirty="0"/>
              <a:t>e – </a:t>
            </a:r>
            <a:r>
              <a:rPr lang="sr-Cyrl-RS" dirty="0"/>
              <a:t>негирање</a:t>
            </a:r>
          </a:p>
          <a:p>
            <a:r>
              <a:rPr lang="sr-Cyrl-RS" u="sng" dirty="0"/>
              <a:t>Конструктивни стил решавања сукоба:</a:t>
            </a:r>
          </a:p>
          <a:p>
            <a:pPr lvl="1"/>
            <a:r>
              <a:rPr lang="sr-Cyrl-RS" dirty="0"/>
              <a:t>Компромис – налажење на пола пута, међусобно разумевање</a:t>
            </a:r>
          </a:p>
          <a:p>
            <a:pPr lvl="1"/>
            <a:r>
              <a:rPr lang="sr-Cyrl-RS" dirty="0"/>
              <a:t>Прихватање – отворени разговор, без додатног сукобљавања</a:t>
            </a:r>
          </a:p>
          <a:p>
            <a:pPr lvl="1"/>
            <a:r>
              <a:rPr lang="sr-Cyrl-RS" dirty="0"/>
              <a:t>Сарадња – доношење решења, опроштај, искреност</a:t>
            </a:r>
          </a:p>
          <a:p>
            <a:pPr marL="457200" lvl="1" indent="0">
              <a:buNone/>
            </a:pPr>
            <a:endParaRPr lang="ru-RU" dirty="0"/>
          </a:p>
          <a:p>
            <a:pPr lvl="1"/>
            <a:endParaRPr lang="sr-Cyrl-RS" dirty="0"/>
          </a:p>
          <a:p>
            <a:pPr lvl="1"/>
            <a:endParaRPr lang="sr-Latn-RS" dirty="0"/>
          </a:p>
        </p:txBody>
      </p:sp>
      <p:pic>
        <p:nvPicPr>
          <p:cNvPr id="12290" name="Picture 2" descr="C:\Users\Psiholog\Desktop\Jun17-09-495798023-1024x5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634" y="2107437"/>
            <a:ext cx="2857500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Psiholog\Desktop\преузимање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634" y="51054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471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9" cy="711200"/>
          </a:xfrm>
        </p:spPr>
        <p:txBody>
          <a:bodyPr/>
          <a:lstStyle/>
          <a:p>
            <a:r>
              <a:rPr lang="sr-Cyrl-RS" dirty="0"/>
              <a:t>Начини лакшег решавања сукоба: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533" y="1422401"/>
            <a:ext cx="8647469" cy="4618962"/>
          </a:xfrm>
        </p:spPr>
        <p:txBody>
          <a:bodyPr/>
          <a:lstStyle/>
          <a:p>
            <a:r>
              <a:rPr lang="sr-Cyrl-RS" dirty="0"/>
              <a:t>Ако сте љути, зауставите се, дубоко удахните, покушајте да се умирите</a:t>
            </a:r>
          </a:p>
          <a:p>
            <a:r>
              <a:rPr lang="sr-Cyrl-RS" dirty="0"/>
              <a:t>Размислите о ситуацији и о томе зашто вас је та ситуација толико наљутила</a:t>
            </a:r>
          </a:p>
          <a:p>
            <a:r>
              <a:rPr lang="sr-Cyrl-RS" dirty="0"/>
              <a:t>Размислите да ли сте и ви повредили другу особу</a:t>
            </a:r>
          </a:p>
          <a:p>
            <a:r>
              <a:rPr lang="sr-Cyrl-RS" dirty="0"/>
              <a:t>Реците шта вам смета, без кориштења увреда и ружних речи</a:t>
            </a:r>
          </a:p>
          <a:p>
            <a:r>
              <a:rPr lang="sr-Cyrl-RS" dirty="0"/>
              <a:t>Размислите да ли сте можда бурније реаговали, јер већ имате неки проблем који вас мучи, а исто тако и другу особу у сукобу</a:t>
            </a:r>
          </a:p>
          <a:p>
            <a:r>
              <a:rPr lang="sr-Cyrl-RS" dirty="0"/>
              <a:t>Саслушате другу особу и допустите јој да каже шта мисли</a:t>
            </a:r>
          </a:p>
          <a:p>
            <a:r>
              <a:rPr lang="sr-Cyrl-RS" dirty="0"/>
              <a:t>Фокусирајте се на проналажење решења</a:t>
            </a:r>
          </a:p>
          <a:p>
            <a:r>
              <a:rPr lang="sr-Cyrl-RS" dirty="0"/>
              <a:t>Уважите потребе других, колико и своје потребе</a:t>
            </a:r>
            <a:endParaRPr lang="sr-Latn-RS" dirty="0"/>
          </a:p>
          <a:p>
            <a:r>
              <a:rPr lang="sr-Cyrl-RS" dirty="0"/>
              <a:t>Обратите се за помоћ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39682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Најчешћи облици понашања током сукоба</a:t>
            </a:r>
            <a:endParaRPr lang="sr-Latn-R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109192"/>
              </p:ext>
            </p:extLst>
          </p:nvPr>
        </p:nvGraphicFramePr>
        <p:xfrm>
          <a:off x="677334" y="2143760"/>
          <a:ext cx="8596312" cy="257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47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0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sr-Cyrl-RS" dirty="0">
                          <a:solidFill>
                            <a:schemeClr val="tx1"/>
                          </a:solidFill>
                        </a:rPr>
                        <a:t>БРИГА ЗА </a:t>
                      </a:r>
                      <a:r>
                        <a:rPr lang="sr-Cyrl-RS" dirty="0" smtClean="0">
                          <a:solidFill>
                            <a:schemeClr val="tx1"/>
                          </a:solidFill>
                        </a:rPr>
                        <a:t>СЕБЕ </a:t>
                      </a:r>
                      <a:r>
                        <a:rPr lang="sr-Cyrl-RS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sr-Cyrl-RS" baseline="0" dirty="0">
                          <a:solidFill>
                            <a:schemeClr val="tx1"/>
                          </a:solidFill>
                        </a:rPr>
                        <a:t>тј. за предмет сукоба)</a:t>
                      </a:r>
                      <a:endParaRPr lang="sr-Latn-R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sr-Cyrl-RS" b="1" dirty="0"/>
                        <a:t>БРИГА ЗА ДРУГОГ</a:t>
                      </a:r>
                      <a:endParaRPr lang="sr-Latn-RS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МАЛА</a:t>
                      </a:r>
                      <a:endParaRPr lang="sr-Latn-R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ВЕЛИКА</a:t>
                      </a:r>
                      <a:endParaRPr lang="sr-Latn-R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ВЕЛИКА</a:t>
                      </a:r>
                      <a:endParaRPr lang="sr-Latn-R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Попуштање, избегавање, игнорисање сукоба</a:t>
                      </a:r>
                      <a:endParaRPr lang="sr-Latn-R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Решавање сукоба као проблема,</a:t>
                      </a:r>
                      <a:r>
                        <a:rPr lang="sr-Cyrl-RS" baseline="0" dirty="0"/>
                        <a:t> тражење најбољег решења</a:t>
                      </a:r>
                      <a:endParaRPr lang="sr-Latn-R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sr-Latn-R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dirty="0"/>
                        <a:t>МАЛА</a:t>
                      </a:r>
                      <a:endParaRPr lang="sr-Latn-R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Сукоба ни нема</a:t>
                      </a:r>
                      <a:endParaRPr lang="sr-Latn-R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Игра на победу, истрајавање у сваком свом захтеву</a:t>
                      </a:r>
                      <a:endParaRPr lang="sr-Latn-R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522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38C4CD-DE60-D34D-5DB1-A98AF333B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681" y="611708"/>
            <a:ext cx="8596668" cy="3880773"/>
          </a:xfrm>
        </p:spPr>
        <p:txBody>
          <a:bodyPr/>
          <a:lstStyle/>
          <a:p>
            <a:pPr algn="just"/>
            <a:r>
              <a:rPr lang="ru-RU" sz="2000" b="1" i="0" dirty="0">
                <a:solidFill>
                  <a:srgbClr val="333333"/>
                </a:solidFill>
                <a:effectLst/>
                <a:latin typeface="MS Reference Sans Serif" panose="020B0604030504040204" pitchFamily="34" charset="0"/>
              </a:rPr>
              <a:t>Међународни дан борбе против вршњачког насиља се обележава сваке године, последње среде у фебруару,  под називом „Дан розе мајица“.</a:t>
            </a:r>
            <a:endParaRPr lang="ru-RU" sz="2000" b="0" i="0" dirty="0">
              <a:solidFill>
                <a:srgbClr val="333333"/>
              </a:solidFill>
              <a:effectLst/>
              <a:latin typeface="MS Reference Sans Serif" panose="020B0604030504040204" pitchFamily="34" charset="0"/>
            </a:endParaRPr>
          </a:p>
          <a:p>
            <a:pPr algn="just"/>
            <a:r>
              <a:rPr lang="ru-RU" sz="2000" b="0" i="0" dirty="0">
                <a:solidFill>
                  <a:srgbClr val="333333"/>
                </a:solidFill>
                <a:effectLst/>
                <a:latin typeface="MS Reference Sans Serif" panose="020B0604030504040204" pitchFamily="34" charset="0"/>
              </a:rPr>
              <a:t>Обележавање овог дана има за циљ:</a:t>
            </a:r>
          </a:p>
          <a:p>
            <a:pPr lvl="1" algn="just"/>
            <a:r>
              <a:rPr lang="ru-RU" sz="2000" b="0" i="0" dirty="0">
                <a:solidFill>
                  <a:srgbClr val="333333"/>
                </a:solidFill>
                <a:effectLst/>
                <a:latin typeface="MS Reference Sans Serif" panose="020B0604030504040204" pitchFamily="34" charset="0"/>
              </a:rPr>
              <a:t>промовисање толеранције, </a:t>
            </a:r>
          </a:p>
          <a:p>
            <a:pPr lvl="1" algn="just"/>
            <a:r>
              <a:rPr lang="ru-RU" sz="2000" b="0" i="0" dirty="0">
                <a:solidFill>
                  <a:srgbClr val="333333"/>
                </a:solidFill>
                <a:effectLst/>
                <a:latin typeface="MS Reference Sans Serif" panose="020B0604030504040204" pitchFamily="34" charset="0"/>
              </a:rPr>
              <a:t>емпатије, </a:t>
            </a:r>
          </a:p>
          <a:p>
            <a:pPr lvl="1" algn="just"/>
            <a:r>
              <a:rPr lang="ru-RU" sz="2000" b="0" i="0" dirty="0">
                <a:solidFill>
                  <a:srgbClr val="333333"/>
                </a:solidFill>
                <a:effectLst/>
                <a:latin typeface="MS Reference Sans Serif" panose="020B0604030504040204" pitchFamily="34" charset="0"/>
              </a:rPr>
              <a:t>поштовања различитости,  </a:t>
            </a:r>
          </a:p>
          <a:p>
            <a:pPr lvl="1" algn="just"/>
            <a:r>
              <a:rPr lang="ru-RU" sz="2000" b="0" i="0" dirty="0">
                <a:solidFill>
                  <a:srgbClr val="333333"/>
                </a:solidFill>
                <a:effectLst/>
                <a:latin typeface="MS Reference Sans Serif" panose="020B0604030504040204" pitchFamily="34" charset="0"/>
              </a:rPr>
              <a:t>развијања сарадње и </a:t>
            </a:r>
          </a:p>
          <a:p>
            <a:pPr lvl="1" algn="just"/>
            <a:r>
              <a:rPr lang="ru-RU" sz="2000" b="0" i="0" dirty="0">
                <a:solidFill>
                  <a:srgbClr val="333333"/>
                </a:solidFill>
                <a:effectLst/>
                <a:latin typeface="MS Reference Sans Serif" panose="020B0604030504040204" pitchFamily="34" charset="0"/>
              </a:rPr>
              <a:t>оснаживање за ненасилно решавање конфликата.</a:t>
            </a:r>
          </a:p>
          <a:p>
            <a:endParaRPr lang="en-US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045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66" y="609600"/>
            <a:ext cx="8579735" cy="694267"/>
          </a:xfrm>
        </p:spPr>
        <p:txBody>
          <a:bodyPr/>
          <a:lstStyle/>
          <a:p>
            <a:r>
              <a:rPr lang="sr-Cyrl-RS" dirty="0"/>
              <a:t>Како се супроставити сукобу?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439333"/>
            <a:ext cx="8630535" cy="4602029"/>
          </a:xfrm>
        </p:spPr>
        <p:txBody>
          <a:bodyPr/>
          <a:lstStyle/>
          <a:p>
            <a:r>
              <a:rPr lang="sr-Cyrl-RS" dirty="0"/>
              <a:t>Откривањем сопствених потреба (Зашто смо ушли у сукоб?)</a:t>
            </a:r>
          </a:p>
          <a:p>
            <a:r>
              <a:rPr lang="sr-Cyrl-RS" dirty="0"/>
              <a:t>Прихватањем другог (Ученика са ким смо у сукобу не посматрамо као непријатеља, већ некога сличном нама)</a:t>
            </a:r>
          </a:p>
          <a:p>
            <a:r>
              <a:rPr lang="sr-Cyrl-RS" dirty="0"/>
              <a:t>Развијамо начине ненасилне комуникације</a:t>
            </a:r>
          </a:p>
          <a:p>
            <a:pPr lvl="1"/>
            <a:r>
              <a:rPr lang="sr-Cyrl-RS" dirty="0"/>
              <a:t>Пажљиво слушамо друге</a:t>
            </a:r>
          </a:p>
          <a:p>
            <a:pPr lvl="1"/>
            <a:r>
              <a:rPr lang="sr-Cyrl-RS" dirty="0"/>
              <a:t>Ненасилно говоримо</a:t>
            </a:r>
          </a:p>
          <a:p>
            <a:pPr lvl="1"/>
            <a:r>
              <a:rPr lang="sr-Cyrl-RS" dirty="0"/>
              <a:t>Фокусирамо се на садашње време, не дискутујемо о ранијим догађајима, јер то само продубљује проблем</a:t>
            </a:r>
          </a:p>
          <a:p>
            <a:pPr lvl="1"/>
            <a:r>
              <a:rPr lang="sr-Cyrl-RS" dirty="0"/>
              <a:t>Разговарамо директно о конкретним стварима</a:t>
            </a:r>
          </a:p>
          <a:p>
            <a:pPr lvl="1"/>
            <a:r>
              <a:rPr lang="sr-Cyrl-RS" dirty="0"/>
              <a:t>У разговор улазимо што више смирени, јер јаке емоције могу довести до продубљивања сукоба</a:t>
            </a:r>
          </a:p>
          <a:p>
            <a:r>
              <a:rPr lang="sr-Cyrl-RS" dirty="0"/>
              <a:t>Развијање толеранције и отворености (то смањује могућности да улазимо у сукобе)</a:t>
            </a:r>
          </a:p>
          <a:p>
            <a:pPr marL="0" indent="0">
              <a:buNone/>
            </a:pP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764443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923866" cy="2150534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/>
              <a:t>Поред утицаја породице, вршњака и личних особина, велики утицај на појаву вршњачког насиља имају медији.</a:t>
            </a:r>
            <a:r>
              <a:rPr lang="sr-Latn-RS" dirty="0"/>
              <a:t/>
            </a:r>
            <a:br>
              <a:rPr lang="sr-Latn-RS" dirty="0"/>
            </a:br>
            <a:endParaRPr lang="sr-Latn-RS" dirty="0"/>
          </a:p>
        </p:txBody>
      </p:sp>
      <p:pic>
        <p:nvPicPr>
          <p:cNvPr id="13314" name="Picture 2" descr="C:\Users\Psiholog\Desktop\la-comunicacion-y-la-red-aislaron-a-los-grupos-multietnicos-intercambio-de-ideas-y-tecnologia-para-el-futuro-conexion-e-intercambio-de-ideas-mapa-ming-2b46ybj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6"/>
          <a:stretch/>
        </p:blipFill>
        <p:spPr bwMode="auto">
          <a:xfrm>
            <a:off x="2175933" y="2760134"/>
            <a:ext cx="5926668" cy="319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4930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EBD61A-7707-DA82-6FB5-8B7803255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0661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Негативан утицај медија који садрже и промовишу насиље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F97213-45BB-DE4A-F00C-C968081D7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1479"/>
            <a:ext cx="8596668" cy="4735076"/>
          </a:xfrm>
        </p:spPr>
        <p:txBody>
          <a:bodyPr>
            <a:noAutofit/>
          </a:bodyPr>
          <a:lstStyle/>
          <a:p>
            <a:pPr lvl="1"/>
            <a:r>
              <a:rPr lang="ru-RU" sz="1800" dirty="0">
                <a:latin typeface="MS Reference Sans Serif" panose="020B0604030504040204" pitchFamily="34" charset="0"/>
              </a:rPr>
              <a:t>Ученицима насиље почиње </a:t>
            </a:r>
            <a:r>
              <a:rPr lang="sr-Cyrl-RS" sz="1800" b="0" i="0" u="none" strike="noStrike" baseline="0" dirty="0" smtClean="0">
                <a:latin typeface="MS Reference Sans Serif" panose="020B0604030504040204" pitchFamily="34" charset="0"/>
              </a:rPr>
              <a:t>мање </a:t>
            </a:r>
            <a:r>
              <a:rPr lang="sr-Cyrl-RS" sz="1800" b="0" i="0" u="none" strike="noStrike" baseline="0" dirty="0">
                <a:latin typeface="MS Reference Sans Serif" panose="020B0604030504040204" pitchFamily="34" charset="0"/>
              </a:rPr>
              <a:t>да смета.</a:t>
            </a:r>
          </a:p>
          <a:p>
            <a:pPr lvl="1"/>
            <a:r>
              <a:rPr lang="ru-RU" sz="1800" b="0" i="0" u="none" strike="noStrike" baseline="0" dirty="0">
                <a:latin typeface="MS Reference Sans Serif" panose="020B0604030504040204" pitchFamily="34" charset="0"/>
              </a:rPr>
              <a:t>Развијају криве ставове о насиљу и имају губитак саосећања према онима који трпе насиље.</a:t>
            </a:r>
          </a:p>
          <a:p>
            <a:pPr lvl="1"/>
            <a:r>
              <a:rPr lang="ru-RU" sz="1800" b="0" i="0" u="none" strike="noStrike" baseline="0" dirty="0">
                <a:latin typeface="MS Reference Sans Serif" panose="020B0604030504040204" pitchFamily="34" charset="0"/>
              </a:rPr>
              <a:t>Почињу гледати свет као насилан, плашећи се да ће се наћи у ситуацији да трпе насиље.</a:t>
            </a:r>
          </a:p>
          <a:p>
            <a:pPr lvl="1"/>
            <a:r>
              <a:rPr lang="sr-Cyrl-RS" sz="1800" b="0" i="0" u="none" strike="noStrike" baseline="0" dirty="0">
                <a:latin typeface="MS Reference Sans Serif" panose="020B0604030504040204" pitchFamily="34" charset="0"/>
              </a:rPr>
              <a:t>Конфликтне ситуације покушавају решити</a:t>
            </a:r>
            <a:r>
              <a:rPr lang="sr-Cyrl-RS" sz="1800" dirty="0">
                <a:latin typeface="MS Reference Sans Serif" panose="020B0604030504040204" pitchFamily="34" charset="0"/>
              </a:rPr>
              <a:t> </a:t>
            </a:r>
            <a:r>
              <a:rPr lang="ru-RU" sz="1800" b="0" i="0" u="none" strike="noStrike" baseline="0" dirty="0">
                <a:latin typeface="MS Reference Sans Serif" panose="020B0604030504040204" pitchFamily="34" charset="0"/>
              </a:rPr>
              <a:t>користећи се насиљем као прихватљивим и </a:t>
            </a:r>
            <a:r>
              <a:rPr lang="sr-Cyrl-RS" sz="1800" b="0" i="0" u="none" strike="noStrike" baseline="0" dirty="0">
                <a:latin typeface="MS Reference Sans Serif" panose="020B0604030504040204" pitchFamily="34" charset="0"/>
              </a:rPr>
              <a:t>пожељним.</a:t>
            </a:r>
          </a:p>
          <a:p>
            <a:pPr lvl="1"/>
            <a:r>
              <a:rPr lang="sr-Cyrl-RS" sz="1800" dirty="0">
                <a:latin typeface="MS Reference Sans Serif" panose="020B0604030504040204" pitchFamily="34" charset="0"/>
              </a:rPr>
              <a:t>Изложеност </a:t>
            </a:r>
            <a:r>
              <a:rPr lang="ru-RU" sz="1800" dirty="0">
                <a:latin typeface="MS Reference Sans Serif" panose="020B0604030504040204" pitchFamily="34" charset="0"/>
              </a:rPr>
              <a:t>н</a:t>
            </a:r>
            <a:r>
              <a:rPr lang="ru-RU" sz="1800" b="0" i="0" u="none" strike="noStrike" baseline="0" dirty="0">
                <a:latin typeface="MS Reference Sans Serif" panose="020B0604030504040204" pitchFamily="34" charset="0"/>
              </a:rPr>
              <a:t>асиљу врши константан утицај на навике и на</a:t>
            </a:r>
            <a:r>
              <a:rPr lang="sr-Cyrl-RS" sz="1800" b="0" i="0" u="none" strike="noStrike" baseline="0" dirty="0">
                <a:latin typeface="MS Reference Sans Serif" panose="020B0604030504040204" pitchFamily="34" charset="0"/>
              </a:rPr>
              <a:t>чин живота.</a:t>
            </a:r>
          </a:p>
          <a:p>
            <a:pPr lvl="1"/>
            <a:endParaRPr lang="sr-Cyrl-RS" sz="1800" b="0" i="0" u="none" strike="noStrike" baseline="0" dirty="0">
              <a:latin typeface="MS Reference Sans Serif" panose="020B0604030504040204" pitchFamily="34" charset="0"/>
            </a:endParaRPr>
          </a:p>
        </p:txBody>
      </p:sp>
      <p:pic>
        <p:nvPicPr>
          <p:cNvPr id="4" name="Picture 2" descr="C:\Users\Psiholog\Desktop\kako-se-informisemo-2-1024x378.png">
            <a:extLst>
              <a:ext uri="{FF2B5EF4-FFF2-40B4-BE49-F238E27FC236}">
                <a16:creationId xmlns:a16="http://schemas.microsoft.com/office/drawing/2014/main" xmlns="" id="{3E05C9C0-DB9A-2E0C-FF9E-0C0A3B823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r="22444"/>
          <a:stretch/>
        </p:blipFill>
        <p:spPr bwMode="auto">
          <a:xfrm>
            <a:off x="3637934" y="4883114"/>
            <a:ext cx="2675468" cy="164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6885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196ED3-C5D4-6594-DC4E-892E4B28C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92" y="447869"/>
            <a:ext cx="8788810" cy="5935998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sr-Cyrl-RS" sz="1600" dirty="0">
              <a:latin typeface="MS Reference Sans Serif" panose="020B0604030504040204" pitchFamily="34" charset="0"/>
            </a:endParaRPr>
          </a:p>
          <a:p>
            <a:pPr marL="0" indent="0" algn="ctr">
              <a:buNone/>
            </a:pPr>
            <a:r>
              <a:rPr lang="sr-Cyrl-RS" sz="2000" b="1" dirty="0">
                <a:latin typeface="+mj-lt"/>
              </a:rPr>
              <a:t>Зато  је битно да сваки ученик води рачуна о томе какве садржаје гледа/прати на интернету, какве игрице игра и какву музику слуша.</a:t>
            </a:r>
            <a:endParaRPr lang="en-US" sz="2000" b="1" dirty="0">
              <a:latin typeface="+mj-lt"/>
            </a:endParaRPr>
          </a:p>
          <a:p>
            <a:endParaRPr lang="sr-Cyrl-RS" sz="2000" dirty="0">
              <a:latin typeface="+mj-lt"/>
            </a:endParaRPr>
          </a:p>
          <a:p>
            <a:pPr marL="0" indent="0" algn="ctr">
              <a:buNone/>
            </a:pPr>
            <a:r>
              <a:rPr lang="sr-Cyrl-RS" sz="2000" b="1" dirty="0">
                <a:latin typeface="+mj-lt"/>
              </a:rPr>
              <a:t>Врло је важно да се једни другима обраћамо културно и са уважавањем, јер ће нам то побољшати наше односе.</a:t>
            </a:r>
          </a:p>
          <a:p>
            <a:pPr marL="0" indent="0" algn="ctr">
              <a:buNone/>
            </a:pPr>
            <a:endParaRPr lang="sr-Cyrl-RS" sz="2000" b="1" dirty="0">
              <a:latin typeface="+mj-lt"/>
            </a:endParaRPr>
          </a:p>
          <a:p>
            <a:pPr marL="0" indent="0" algn="ctr">
              <a:buNone/>
            </a:pPr>
            <a:r>
              <a:rPr lang="sr-Cyrl-RS" sz="2000" b="1" dirty="0">
                <a:latin typeface="+mj-lt"/>
              </a:rPr>
              <a:t>Значајно је за сваког ученика да се потруди да прихвати друге, јер ће на тај начин и он бити боље укључен у заједницу.</a:t>
            </a:r>
          </a:p>
          <a:p>
            <a:pPr marL="0" indent="0" algn="ctr">
              <a:buNone/>
            </a:pPr>
            <a:endParaRPr lang="sr-Cyrl-RS" sz="2000" b="1" dirty="0">
              <a:latin typeface="+mj-lt"/>
            </a:endParaRPr>
          </a:p>
          <a:p>
            <a:pPr marL="0" indent="0" algn="ctr">
              <a:buNone/>
            </a:pPr>
            <a:r>
              <a:rPr lang="sr-Cyrl-RS" sz="2000" b="1" dirty="0">
                <a:latin typeface="+mj-lt"/>
              </a:rPr>
              <a:t>Негујмо лепу реч и поштујмо </a:t>
            </a:r>
            <a:r>
              <a:rPr lang="sr-Cyrl-RS" sz="2000" b="1">
                <a:latin typeface="+mj-lt"/>
              </a:rPr>
              <a:t>све </a:t>
            </a:r>
            <a:r>
              <a:rPr lang="sr-Cyrl-RS" sz="2000" b="1" smtClean="0">
                <a:latin typeface="+mj-lt"/>
              </a:rPr>
              <a:t>различитости</a:t>
            </a:r>
            <a:r>
              <a:rPr lang="sr-Cyrl-RS" sz="2000" b="1" dirty="0">
                <a:latin typeface="+mj-lt"/>
              </a:rPr>
              <a:t>!</a:t>
            </a:r>
            <a:endParaRPr lang="en-US" sz="2000" b="1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0FF435A-60AB-740B-D8A0-B0738B7E3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12" r="4754" b="14597"/>
          <a:stretch/>
        </p:blipFill>
        <p:spPr>
          <a:xfrm>
            <a:off x="3242541" y="4685362"/>
            <a:ext cx="3237774" cy="21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95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9A839B-82F0-4085-3CCD-2D254D32B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22" y="2391920"/>
            <a:ext cx="8596668" cy="1320800"/>
          </a:xfrm>
        </p:spPr>
        <p:txBody>
          <a:bodyPr/>
          <a:lstStyle/>
          <a:p>
            <a:pPr algn="ctr"/>
            <a:r>
              <a:rPr lang="sr-Cyrl-RS" dirty="0"/>
              <a:t>Хвала на пажњи!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24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910ACD8-1957-04D9-6EBF-B7E503FFA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60" y="453087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sr-Cyrl-RS" sz="2000" dirty="0">
                <a:effectLst/>
                <a:latin typeface="MS Reference Sans Serif" panose="020B060403050404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Све је почело 2007. године, када је група активиста у једној канадској провинцији покренула иницијативу након што је канадски ученик Чарлес МекНил у школу дошао са розе мајицом на себи и због тога претрпео ругање и вербално насиље од својих вршњака. Ученик је розе мајицу обукао у знак подршке мајци оболелој од карцинома дојке. Активисти су купили 50 розе мајица и поделили их његовим вршњацима у школи који су их носили као подршка дечаку. Ученици су почели и сами да долазе у школу облачећи розе мајице, које су тако постале симбол борбе против вршњачког насиља у школама који се широм света обележава последње среде у фебруару. </a:t>
            </a:r>
            <a:endParaRPr lang="en-US" sz="2000" dirty="0">
              <a:latin typeface="MS Reference Sans Serif" panose="020B060403050404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6386" name="Picture 2" descr="C:\Users\Psiholog\Desktop\PinkShirtDay-AbousUs-Im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71" y="4266698"/>
            <a:ext cx="4017961" cy="243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34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A086D1-1309-39A6-8F91-D28189985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766" y="1397000"/>
            <a:ext cx="8596668" cy="1320800"/>
          </a:xfrm>
        </p:spPr>
        <p:txBody>
          <a:bodyPr/>
          <a:lstStyle/>
          <a:p>
            <a:pPr algn="ctr"/>
            <a:r>
              <a:rPr lang="sr-Cyrl-RS" dirty="0">
                <a:latin typeface="MS Reference Sans Serif" panose="020B0604030504040204" pitchFamily="34" charset="0"/>
              </a:rPr>
              <a:t>Шта је вршњачко насиље?</a:t>
            </a:r>
            <a:endParaRPr lang="en-US" dirty="0">
              <a:latin typeface="MS Reference Sans Serif" panose="020B0604030504040204" pitchFamily="34" charset="0"/>
            </a:endParaRPr>
          </a:p>
        </p:txBody>
      </p:sp>
      <p:pic>
        <p:nvPicPr>
          <p:cNvPr id="3074" name="Picture 2" descr="C:\Users\Psiholog\Desktop\360_F_279319795_KJvlRfSl8D768jub2y6LXiam88YezX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1" y="2855912"/>
            <a:ext cx="5253566" cy="360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44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2092B1-09AE-5EEC-6BBD-D378C5B0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0" i="0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  <a:t>K</a:t>
            </a:r>
            <a:r>
              <a:rPr lang="ru-RU" b="0" i="0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  <a:t>ада говоримо о вршњачком насиљу морамо да правимо разлику између</a:t>
            </a:r>
            <a:r>
              <a:rPr lang="sr-Latn-RS" b="0" i="0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  <a:t>:</a:t>
            </a:r>
            <a:br>
              <a:rPr lang="sr-Latn-RS" b="0" i="0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</a:br>
            <a:endParaRPr lang="en-US" dirty="0">
              <a:solidFill>
                <a:schemeClr val="tx1"/>
              </a:solidFill>
              <a:latin typeface="MS Reference Sans Serif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AA5609-7AB8-A67B-28EF-8DBE1CF0C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b="1" i="0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  <a:t>понашања које има елементе агресије </a:t>
            </a:r>
            <a:endParaRPr lang="sr-Latn-RS" sz="2000" b="1" i="0" dirty="0">
              <a:solidFill>
                <a:schemeClr val="tx1"/>
              </a:solidFill>
              <a:effectLst/>
              <a:latin typeface="MS Reference Sans Serif" panose="020B0604030504040204" pitchFamily="34" charset="0"/>
            </a:endParaRPr>
          </a:p>
          <a:p>
            <a:pPr lvl="2" algn="just"/>
            <a:r>
              <a:rPr lang="ru-RU" sz="2000" dirty="0">
                <a:solidFill>
                  <a:schemeClr val="tx1"/>
                </a:solidFill>
                <a:latin typeface="MS Reference Sans Serif" panose="020B0604030504040204" pitchFamily="34" charset="0"/>
              </a:rPr>
              <a:t>О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  <a:t>но је ситуационо, не понавља се и нема за циљ да другоме нанесе штету</a:t>
            </a:r>
            <a:r>
              <a:rPr lang="sr-Latn-RS" sz="2000" b="0" i="0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  <a:t> – </a:t>
            </a:r>
            <a:r>
              <a:rPr lang="sr-Cyrl-RS" sz="2000" b="0" i="0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  <a:t>не спада у вршњачко насиље.</a:t>
            </a:r>
            <a:endParaRPr lang="sr-Latn-RS" sz="2000" b="0" i="0" dirty="0">
              <a:solidFill>
                <a:schemeClr val="tx1"/>
              </a:solidFill>
              <a:effectLst/>
              <a:latin typeface="MS Reference Sans Serif" panose="020B0604030504040204" pitchFamily="34" charset="0"/>
            </a:endParaRPr>
          </a:p>
          <a:p>
            <a:pPr algn="just"/>
            <a:r>
              <a:rPr lang="ru-RU" sz="2000" b="1" i="0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  <a:t>понашања које се може дефинисати као вршњачко насиље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  <a:t>. 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9" name="Picture 3" descr="C:\Users\Psiholog\Desktop\images 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63"/>
          <a:stretch/>
        </p:blipFill>
        <p:spPr bwMode="auto">
          <a:xfrm>
            <a:off x="3234267" y="4508500"/>
            <a:ext cx="3374496" cy="203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890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4E1505-9DAC-398A-674F-AD546FB14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  <a:t>Вршњачко насиље је свако понашање које испуњава неколико елемената:</a:t>
            </a:r>
            <a:r>
              <a:rPr lang="ru-RU" b="0" i="0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  <a:t/>
            </a:r>
            <a:br>
              <a:rPr lang="ru-RU" b="0" i="0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</a:br>
            <a:endParaRPr lang="en-US" dirty="0">
              <a:solidFill>
                <a:schemeClr val="tx1"/>
              </a:solidFill>
              <a:latin typeface="MS Reference Sans Serif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2C9DA3-5751-89C5-AEEB-7C5B9ED72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0" i="0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  <a:t>то је чин који има за </a:t>
            </a:r>
            <a:r>
              <a:rPr lang="ru-RU" sz="2000" b="1" i="0" u="sng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  <a:t>циљ да се некоме нанесе штета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  <a:t>;</a:t>
            </a:r>
          </a:p>
          <a:p>
            <a:r>
              <a:rPr lang="ru-RU" sz="2000" b="1" i="0" u="sng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  <a:t>понавља се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  <a:t>током неког временског периода;</a:t>
            </a:r>
          </a:p>
          <a:p>
            <a:r>
              <a:rPr lang="ru-RU" sz="2000" b="1" i="0" u="sng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  <a:t>однос снага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  <a:t>између починиоца насиља и жртве </a:t>
            </a:r>
            <a:r>
              <a:rPr lang="ru-RU" sz="2000" b="1" i="0" u="sng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  <a:t>је неравноправан </a:t>
            </a:r>
            <a:r>
              <a:rPr lang="ru-RU" sz="2000" b="0" i="0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  <a:t>(жртва је слабија) и то је </a:t>
            </a:r>
            <a:r>
              <a:rPr lang="ru-RU" sz="2000" b="0" i="0" u="sng" dirty="0">
                <a:solidFill>
                  <a:schemeClr val="tx1"/>
                </a:solidFill>
                <a:effectLst/>
                <a:latin typeface="MS Reference Sans Serif" panose="020B0604030504040204" pitchFamily="34" charset="0"/>
              </a:rPr>
              <a:t>главна карактеристика насиља.</a:t>
            </a:r>
          </a:p>
          <a:p>
            <a:endParaRPr lang="en-US" dirty="0"/>
          </a:p>
        </p:txBody>
      </p:sp>
      <p:pic>
        <p:nvPicPr>
          <p:cNvPr id="5122" name="Picture 2" descr="C:\Users\Psiholog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447" y="4157133"/>
            <a:ext cx="1943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24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F234CD-CA36-98F5-70E9-3C619085B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392021" cy="799322"/>
          </a:xfrm>
        </p:spPr>
        <p:txBody>
          <a:bodyPr>
            <a:normAutofit fontScale="90000"/>
          </a:bodyPr>
          <a:lstStyle/>
          <a:p>
            <a:r>
              <a:rPr lang="sr-Cyrl-RS" dirty="0">
                <a:latin typeface="MS Reference Sans Serif" panose="020B0604030504040204" pitchFamily="34" charset="0"/>
              </a:rPr>
              <a:t>Најчешћи облици вршњачког насиља:</a:t>
            </a:r>
            <a:endParaRPr lang="en-US" dirty="0">
              <a:latin typeface="MS Reference Sans Serif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E0E6C6-57C8-8783-115E-D54D357C8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08922"/>
            <a:ext cx="8669867" cy="5245878"/>
          </a:xfrm>
        </p:spPr>
        <p:txBody>
          <a:bodyPr>
            <a:normAutofit/>
          </a:bodyPr>
          <a:lstStyle/>
          <a:p>
            <a:r>
              <a:rPr lang="ru-RU" b="1" u="sng" dirty="0">
                <a:latin typeface="MS Reference Sans Serif" panose="020B0604030504040204" pitchFamily="34" charset="0"/>
              </a:rPr>
              <a:t>физичко</a:t>
            </a:r>
          </a:p>
          <a:p>
            <a:pPr lvl="1"/>
            <a:r>
              <a:rPr lang="ru-RU" sz="1800" dirty="0">
                <a:latin typeface="MS Reference Sans Serif" panose="020B0604030504040204" pitchFamily="34" charset="0"/>
              </a:rPr>
              <a:t>понашање које може да доведе до стварног или потенцијалног телесног повређивања ученика </a:t>
            </a:r>
          </a:p>
          <a:p>
            <a:r>
              <a:rPr lang="ru-RU" b="1" u="sng" dirty="0">
                <a:latin typeface="MS Reference Sans Serif" panose="020B0604030504040204" pitchFamily="34" charset="0"/>
              </a:rPr>
              <a:t>психичко (емоционално)</a:t>
            </a:r>
          </a:p>
          <a:p>
            <a:pPr lvl="1"/>
            <a:r>
              <a:rPr lang="ru-RU" sz="1800" dirty="0">
                <a:latin typeface="MS Reference Sans Serif" panose="020B0604030504040204" pitchFamily="34" charset="0"/>
              </a:rPr>
              <a:t>понашање које доводи до тренутног или трајног угрожавања психичког и емоционалног здравља и достојанства ученика</a:t>
            </a:r>
          </a:p>
          <a:p>
            <a:r>
              <a:rPr lang="ru-RU" b="1" u="sng" dirty="0">
                <a:latin typeface="MS Reference Sans Serif" panose="020B0604030504040204" pitchFamily="34" charset="0"/>
              </a:rPr>
              <a:t>социјално</a:t>
            </a:r>
          </a:p>
          <a:p>
            <a:pPr lvl="1"/>
            <a:r>
              <a:rPr lang="ru-RU" sz="1800" dirty="0">
                <a:latin typeface="MS Reference Sans Serif" panose="020B0604030504040204" pitchFamily="34" charset="0"/>
              </a:rPr>
              <a:t>понашање којим се искључује ученик из групе вршњака и различитих облика друштвених активности, одвајањем од других, неприхватањем по основу различитости, ускраћивањем информација, изоловањем од заједнице</a:t>
            </a:r>
          </a:p>
          <a:p>
            <a:r>
              <a:rPr lang="ru-RU" b="1" u="sng" dirty="0">
                <a:latin typeface="MS Reference Sans Serif" panose="020B0604030504040204" pitchFamily="34" charset="0"/>
              </a:rPr>
              <a:t>дигитално </a:t>
            </a:r>
          </a:p>
          <a:p>
            <a:pPr lvl="1"/>
            <a:r>
              <a:rPr lang="ru-RU" sz="1800" dirty="0">
                <a:latin typeface="MS Reference Sans Serif" panose="020B0604030504040204" pitchFamily="34" charset="0"/>
              </a:rPr>
              <a:t>злоупотреба информационих технологија која може да има за последицу повреду друге личности и угрожавање достојанства ученика.</a:t>
            </a:r>
            <a:endParaRPr lang="en-US" sz="1800" dirty="0">
              <a:latin typeface="MS Reference Sans Serif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9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381" y="2616200"/>
            <a:ext cx="8629951" cy="787400"/>
          </a:xfrm>
        </p:spPr>
        <p:txBody>
          <a:bodyPr/>
          <a:lstStyle/>
          <a:p>
            <a:pPr algn="ctr"/>
            <a:r>
              <a:rPr lang="sr-Cyrl-RS" dirty="0"/>
              <a:t>Ко све учествује у вршњачком насиљу?</a:t>
            </a:r>
            <a:endParaRPr lang="sr-Latn-RS" dirty="0"/>
          </a:p>
        </p:txBody>
      </p:sp>
      <p:pic>
        <p:nvPicPr>
          <p:cNvPr id="6146" name="Picture 2" descr="C:\Users\Psiholog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721" y="3816263"/>
            <a:ext cx="3452812" cy="239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170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263466" cy="812800"/>
          </a:xfrm>
        </p:spPr>
        <p:txBody>
          <a:bodyPr/>
          <a:lstStyle/>
          <a:p>
            <a:r>
              <a:rPr lang="sr-Cyrl-RS" dirty="0"/>
              <a:t>Улоге ученика у насиљу: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734" y="1422400"/>
            <a:ext cx="8698268" cy="5130800"/>
          </a:xfrm>
        </p:spPr>
        <p:txBody>
          <a:bodyPr>
            <a:normAutofit/>
          </a:bodyPr>
          <a:lstStyle/>
          <a:p>
            <a:r>
              <a:rPr lang="sr-Cyrl-RS" u="sng" dirty="0"/>
              <a:t>Насилници</a:t>
            </a:r>
          </a:p>
          <a:p>
            <a:pPr lvl="1"/>
            <a:r>
              <a:rPr lang="ru-RU" dirty="0"/>
              <a:t>коловођ</a:t>
            </a:r>
            <a:r>
              <a:rPr lang="en-US" dirty="0"/>
              <a:t>a</a:t>
            </a:r>
            <a:r>
              <a:rPr lang="ru-RU" dirty="0"/>
              <a:t>, који води и иницира насилни чин, </a:t>
            </a:r>
          </a:p>
          <a:p>
            <a:pPr lvl="1"/>
            <a:r>
              <a:rPr lang="ru-RU" dirty="0"/>
              <a:t>асистент, који прати вођу и придружује се насилништву, </a:t>
            </a:r>
          </a:p>
          <a:p>
            <a:pPr lvl="1"/>
            <a:r>
              <a:rPr lang="ru-RU" dirty="0"/>
              <a:t>поткрепљивач, који пасивно пружа подршку насиљу (подсмевањем жртви, подстицањем насилника</a:t>
            </a:r>
            <a:endParaRPr lang="sr-Cyrl-RS" dirty="0"/>
          </a:p>
          <a:p>
            <a:r>
              <a:rPr lang="sr-Cyrl-RS" u="sng" dirty="0"/>
              <a:t>Жртве</a:t>
            </a:r>
          </a:p>
          <a:p>
            <a:pPr lvl="1"/>
            <a:r>
              <a:rPr lang="ru-RU" dirty="0"/>
              <a:t>пасивн</a:t>
            </a:r>
            <a:r>
              <a:rPr lang="sr-Cyrl-RS" dirty="0"/>
              <a:t>а</a:t>
            </a:r>
            <a:r>
              <a:rPr lang="ru-RU" dirty="0"/>
              <a:t> жртв</a:t>
            </a:r>
            <a:r>
              <a:rPr lang="sr-Cyrl-RS" dirty="0"/>
              <a:t>а</a:t>
            </a:r>
            <a:r>
              <a:rPr lang="ru-RU" dirty="0"/>
              <a:t>, односно особ</a:t>
            </a:r>
            <a:r>
              <a:rPr lang="sr-Cyrl-RS" dirty="0"/>
              <a:t>а</a:t>
            </a:r>
            <a:r>
              <a:rPr lang="ru-RU" dirty="0"/>
              <a:t> кој</a:t>
            </a:r>
            <a:r>
              <a:rPr lang="sr-Cyrl-RS" dirty="0"/>
              <a:t>а</a:t>
            </a:r>
            <a:r>
              <a:rPr lang="ru-RU" dirty="0"/>
              <a:t> ни</a:t>
            </a:r>
            <a:r>
              <a:rPr lang="sr-Latn-RS" dirty="0"/>
              <a:t> </a:t>
            </a:r>
            <a:r>
              <a:rPr lang="sr-Cyrl-RS" dirty="0"/>
              <a:t>са </a:t>
            </a:r>
            <a:r>
              <a:rPr lang="ru-RU" dirty="0"/>
              <a:t>чим није испровоцирала напад, </a:t>
            </a:r>
          </a:p>
          <a:p>
            <a:pPr lvl="1"/>
            <a:r>
              <a:rPr lang="ru-RU" dirty="0"/>
              <a:t>провокативна жртва, која на неки начин иритира вршњаке и изазива насилничко понашање</a:t>
            </a:r>
            <a:endParaRPr lang="sr-Cyrl-RS" dirty="0"/>
          </a:p>
          <a:p>
            <a:r>
              <a:rPr lang="sr-Cyrl-RS" u="sng" dirty="0"/>
              <a:t>Насилници – жртве</a:t>
            </a:r>
            <a:r>
              <a:rPr lang="sr-Cyrl-RS" dirty="0"/>
              <a:t> (они који и врше и трпе насиље)</a:t>
            </a:r>
          </a:p>
          <a:p>
            <a:r>
              <a:rPr lang="sr-Cyrl-RS" u="sng" dirty="0"/>
              <a:t>Неукључени</a:t>
            </a:r>
          </a:p>
          <a:p>
            <a:pPr lvl="1"/>
            <a:r>
              <a:rPr lang="sr-Cyrl-RS" dirty="0"/>
              <a:t>браниоци, који се </a:t>
            </a:r>
            <a:r>
              <a:rPr lang="sr-Cyrl-RS" dirty="0" smtClean="0"/>
              <a:t>супростављају </a:t>
            </a:r>
            <a:r>
              <a:rPr lang="sr-Cyrl-RS" dirty="0"/>
              <a:t>насилнику и стају у одбрану жртве,</a:t>
            </a:r>
          </a:p>
          <a:p>
            <a:pPr lvl="1"/>
            <a:r>
              <a:rPr lang="sr-Cyrl-RS" dirty="0"/>
              <a:t>посматрачи, који ћутке посматрају и не мешају се и </a:t>
            </a:r>
          </a:p>
          <a:p>
            <a:pPr lvl="1"/>
            <a:r>
              <a:rPr lang="sr-Cyrl-RS" dirty="0"/>
              <a:t>аутсајдери, оних који нису ни свесни постојања насиља.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0320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1959</TotalTime>
  <Words>1440</Words>
  <Application>Microsoft Office PowerPoint</Application>
  <PresentationFormat>Custom</PresentationFormat>
  <Paragraphs>152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Facet</vt:lpstr>
      <vt:lpstr>„Дан розе мајица“</vt:lpstr>
      <vt:lpstr>PowerPoint Presentation</vt:lpstr>
      <vt:lpstr>PowerPoint Presentation</vt:lpstr>
      <vt:lpstr>Шта је вршњачко насиље?</vt:lpstr>
      <vt:lpstr>Kада говоримо о вршњачком насиљу морамо да правимо разлику између: </vt:lpstr>
      <vt:lpstr>Вршњачко насиље је свако понашање које испуњава неколико елемената: </vt:lpstr>
      <vt:lpstr>Најчешћи облици вршњачког насиља:</vt:lpstr>
      <vt:lpstr>Ко све учествује у вршњачком насиљу?</vt:lpstr>
      <vt:lpstr>Улоге ученика у насиљу:</vt:lpstr>
      <vt:lpstr>Због чега долази до вршњачког насиља?</vt:lpstr>
      <vt:lpstr>Због чега долази до вршњачког насиља?</vt:lpstr>
      <vt:lpstr>Стереотипи и предрасуде</vt:lpstr>
      <vt:lpstr>Стереотипи и предрасуде</vt:lpstr>
      <vt:lpstr>Стереотипи и предрасуде</vt:lpstr>
      <vt:lpstr>Најчешћи узроци сукоба</vt:lpstr>
      <vt:lpstr>Сукоби </vt:lpstr>
      <vt:lpstr>Сукоби</vt:lpstr>
      <vt:lpstr>Начини лакшег решавања сукоба:</vt:lpstr>
      <vt:lpstr>Најчешћи облици понашања током сукоба</vt:lpstr>
      <vt:lpstr>Како се супроставити сукобу?</vt:lpstr>
      <vt:lpstr>Поред утицаја породице, вршњака и личних особина, велики утицај на појаву вршњачког насиља имају медији. </vt:lpstr>
      <vt:lpstr>Негативан утицај медија који садрже и промовишу насиље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„Дан розе мајица“</dc:title>
  <dc:creator>Biljana Roksandić</dc:creator>
  <cp:lastModifiedBy>Psiholog</cp:lastModifiedBy>
  <cp:revision>53</cp:revision>
  <dcterms:created xsi:type="dcterms:W3CDTF">2023-02-19T21:11:20Z</dcterms:created>
  <dcterms:modified xsi:type="dcterms:W3CDTF">2023-02-22T08:26:19Z</dcterms:modified>
</cp:coreProperties>
</file>